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6" r:id="rId2"/>
    <p:sldId id="301" r:id="rId3"/>
    <p:sldId id="257" r:id="rId4"/>
    <p:sldId id="271" r:id="rId5"/>
    <p:sldId id="270" r:id="rId6"/>
    <p:sldId id="258" r:id="rId7"/>
    <p:sldId id="266" r:id="rId8"/>
    <p:sldId id="269" r:id="rId9"/>
    <p:sldId id="298" r:id="rId10"/>
    <p:sldId id="279" r:id="rId11"/>
    <p:sldId id="267" r:id="rId12"/>
    <p:sldId id="265" r:id="rId13"/>
    <p:sldId id="302" r:id="rId14"/>
    <p:sldId id="261" r:id="rId15"/>
    <p:sldId id="262" r:id="rId16"/>
    <p:sldId id="263" r:id="rId17"/>
    <p:sldId id="264" r:id="rId18"/>
    <p:sldId id="280" r:id="rId19"/>
    <p:sldId id="281" r:id="rId20"/>
    <p:sldId id="276" r:id="rId21"/>
    <p:sldId id="285" r:id="rId22"/>
    <p:sldId id="278" r:id="rId23"/>
    <p:sldId id="273" r:id="rId24"/>
    <p:sldId id="299" r:id="rId25"/>
    <p:sldId id="272" r:id="rId26"/>
    <p:sldId id="274" r:id="rId27"/>
    <p:sldId id="282" r:id="rId28"/>
    <p:sldId id="275" r:id="rId29"/>
    <p:sldId id="283" r:id="rId30"/>
    <p:sldId id="300" r:id="rId31"/>
    <p:sldId id="277" r:id="rId32"/>
    <p:sldId id="286" r:id="rId33"/>
    <p:sldId id="287" r:id="rId34"/>
    <p:sldId id="288" r:id="rId35"/>
    <p:sldId id="289" r:id="rId36"/>
    <p:sldId id="290" r:id="rId37"/>
    <p:sldId id="291" r:id="rId38"/>
    <p:sldId id="292" r:id="rId39"/>
    <p:sldId id="293" r:id="rId40"/>
    <p:sldId id="294" r:id="rId41"/>
    <p:sldId id="295" r:id="rId42"/>
    <p:sldId id="296" r:id="rId43"/>
    <p:sldId id="284" r:id="rId44"/>
    <p:sldId id="30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104"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4E82F5-128F-47DC-90A1-CCBC19061DD4}" type="datetimeFigureOut">
              <a:rPr lang="en-US" smtClean="0"/>
              <a:t>1/30/2020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EDE876-D597-441E-A558-285B829917EE}" type="slidenum">
              <a:rPr lang="en-US" smtClean="0"/>
              <a:t>‹#›</a:t>
            </a:fld>
            <a:endParaRPr lang="en-US"/>
          </a:p>
        </p:txBody>
      </p:sp>
    </p:spTree>
    <p:extLst>
      <p:ext uri="{BB962C8B-B14F-4D97-AF65-F5344CB8AC3E}">
        <p14:creationId xmlns:p14="http://schemas.microsoft.com/office/powerpoint/2010/main" val="4650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SPECIFICATIONS</a:t>
            </a:r>
            <a:r>
              <a:rPr lang="en-US" baseline="0" dirty="0"/>
              <a:t> OF ALTERNATOR</a:t>
            </a:r>
            <a:endParaRPr lang="en-US" dirty="0"/>
          </a:p>
        </p:txBody>
      </p:sp>
      <p:sp>
        <p:nvSpPr>
          <p:cNvPr id="4" name="Slide Number Placeholder 3"/>
          <p:cNvSpPr>
            <a:spLocks noGrp="1"/>
          </p:cNvSpPr>
          <p:nvPr>
            <p:ph type="sldNum" sz="quarter" idx="10"/>
          </p:nvPr>
        </p:nvSpPr>
        <p:spPr/>
        <p:txBody>
          <a:bodyPr/>
          <a:lstStyle/>
          <a:p>
            <a:fld id="{7BEDE876-D597-441E-A558-285B829917EE}" type="slidenum">
              <a:rPr lang="en-US" smtClean="0"/>
              <a:t>31</a:t>
            </a:fld>
            <a:endParaRPr lang="en-US"/>
          </a:p>
        </p:txBody>
      </p:sp>
    </p:spTree>
    <p:extLst>
      <p:ext uri="{BB962C8B-B14F-4D97-AF65-F5344CB8AC3E}">
        <p14:creationId xmlns:p14="http://schemas.microsoft.com/office/powerpoint/2010/main" val="3302793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 arresters</a:t>
            </a:r>
          </a:p>
        </p:txBody>
      </p:sp>
      <p:sp>
        <p:nvSpPr>
          <p:cNvPr id="4" name="Slide Number Placeholder 3"/>
          <p:cNvSpPr>
            <a:spLocks noGrp="1"/>
          </p:cNvSpPr>
          <p:nvPr>
            <p:ph type="sldNum" sz="quarter" idx="10"/>
          </p:nvPr>
        </p:nvSpPr>
        <p:spPr/>
        <p:txBody>
          <a:bodyPr/>
          <a:lstStyle/>
          <a:p>
            <a:fld id="{7BEDE876-D597-441E-A558-285B829917EE}" type="slidenum">
              <a:rPr lang="en-US" smtClean="0"/>
              <a:t>37</a:t>
            </a:fld>
            <a:endParaRPr lang="en-US"/>
          </a:p>
        </p:txBody>
      </p:sp>
    </p:spTree>
    <p:extLst>
      <p:ext uri="{BB962C8B-B14F-4D97-AF65-F5344CB8AC3E}">
        <p14:creationId xmlns:p14="http://schemas.microsoft.com/office/powerpoint/2010/main" val="94779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a:t>
            </a:r>
            <a:r>
              <a:rPr lang="en-US" dirty="0" err="1"/>
              <a:t>transfomers</a:t>
            </a:r>
            <a:endParaRPr lang="en-US" dirty="0"/>
          </a:p>
        </p:txBody>
      </p:sp>
      <p:sp>
        <p:nvSpPr>
          <p:cNvPr id="4" name="Slide Number Placeholder 3"/>
          <p:cNvSpPr>
            <a:spLocks noGrp="1"/>
          </p:cNvSpPr>
          <p:nvPr>
            <p:ph type="sldNum" sz="quarter" idx="10"/>
          </p:nvPr>
        </p:nvSpPr>
        <p:spPr/>
        <p:txBody>
          <a:bodyPr/>
          <a:lstStyle/>
          <a:p>
            <a:fld id="{7BEDE876-D597-441E-A558-285B829917EE}" type="slidenum">
              <a:rPr lang="en-US" smtClean="0"/>
              <a:t>38</a:t>
            </a:fld>
            <a:endParaRPr lang="en-US"/>
          </a:p>
        </p:txBody>
      </p:sp>
    </p:spTree>
    <p:extLst>
      <p:ext uri="{BB962C8B-B14F-4D97-AF65-F5344CB8AC3E}">
        <p14:creationId xmlns:p14="http://schemas.microsoft.com/office/powerpoint/2010/main" val="3477476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breakers (sf6)</a:t>
            </a:r>
          </a:p>
        </p:txBody>
      </p:sp>
      <p:sp>
        <p:nvSpPr>
          <p:cNvPr id="4" name="Slide Number Placeholder 3"/>
          <p:cNvSpPr>
            <a:spLocks noGrp="1"/>
          </p:cNvSpPr>
          <p:nvPr>
            <p:ph type="sldNum" sz="quarter" idx="10"/>
          </p:nvPr>
        </p:nvSpPr>
        <p:spPr/>
        <p:txBody>
          <a:bodyPr/>
          <a:lstStyle/>
          <a:p>
            <a:fld id="{7BEDE876-D597-441E-A558-285B829917EE}" type="slidenum">
              <a:rPr lang="en-US" smtClean="0"/>
              <a:t>39</a:t>
            </a:fld>
            <a:endParaRPr lang="en-US"/>
          </a:p>
        </p:txBody>
      </p:sp>
    </p:spTree>
    <p:extLst>
      <p:ext uri="{BB962C8B-B14F-4D97-AF65-F5344CB8AC3E}">
        <p14:creationId xmlns:p14="http://schemas.microsoft.com/office/powerpoint/2010/main" val="215570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isolators</a:t>
            </a:r>
          </a:p>
        </p:txBody>
      </p:sp>
      <p:sp>
        <p:nvSpPr>
          <p:cNvPr id="4" name="Slide Number Placeholder 3"/>
          <p:cNvSpPr>
            <a:spLocks noGrp="1"/>
          </p:cNvSpPr>
          <p:nvPr>
            <p:ph type="sldNum" sz="quarter" idx="10"/>
          </p:nvPr>
        </p:nvSpPr>
        <p:spPr/>
        <p:txBody>
          <a:bodyPr/>
          <a:lstStyle/>
          <a:p>
            <a:fld id="{7BEDE876-D597-441E-A558-285B829917EE}" type="slidenum">
              <a:rPr lang="en-US" smtClean="0"/>
              <a:t>40</a:t>
            </a:fld>
            <a:endParaRPr lang="en-US"/>
          </a:p>
        </p:txBody>
      </p:sp>
    </p:spTree>
    <p:extLst>
      <p:ext uri="{BB962C8B-B14F-4D97-AF65-F5344CB8AC3E}">
        <p14:creationId xmlns:p14="http://schemas.microsoft.com/office/powerpoint/2010/main" val="1238894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 feeder</a:t>
            </a:r>
            <a:r>
              <a:rPr lang="en-US" baseline="0" dirty="0"/>
              <a:t> connecting to GRID</a:t>
            </a:r>
            <a:endParaRPr lang="en-US" dirty="0"/>
          </a:p>
        </p:txBody>
      </p:sp>
      <p:sp>
        <p:nvSpPr>
          <p:cNvPr id="4" name="Slide Number Placeholder 3"/>
          <p:cNvSpPr>
            <a:spLocks noGrp="1"/>
          </p:cNvSpPr>
          <p:nvPr>
            <p:ph type="sldNum" sz="quarter" idx="10"/>
          </p:nvPr>
        </p:nvSpPr>
        <p:spPr/>
        <p:txBody>
          <a:bodyPr/>
          <a:lstStyle/>
          <a:p>
            <a:fld id="{7BEDE876-D597-441E-A558-285B829917EE}" type="slidenum">
              <a:rPr lang="en-US" smtClean="0"/>
              <a:t>42</a:t>
            </a:fld>
            <a:endParaRPr lang="en-US"/>
          </a:p>
        </p:txBody>
      </p:sp>
    </p:spTree>
    <p:extLst>
      <p:ext uri="{BB962C8B-B14F-4D97-AF65-F5344CB8AC3E}">
        <p14:creationId xmlns:p14="http://schemas.microsoft.com/office/powerpoint/2010/main" val="317779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1/30/2020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1/30/2020</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1/30/2020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1/30/2020</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1/30/2020</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1/30/2020</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1/30/2020</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lectrical4u.com/electrical-circuit-breaker-operation-and-types-of-circuit-breaker/" TargetMode="External"/><Relationship Id="rId2" Type="http://schemas.openxmlformats.org/officeDocument/2006/relationships/hyperlink" Target="https://www.electrical4u.com/electric-circuit-and-electrical-circuit-elemen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Graphical_user_interfaces" TargetMode="External"/><Relationship Id="rId2" Type="http://schemas.openxmlformats.org/officeDocument/2006/relationships/hyperlink" Target="https://en.wikipedia.org/wiki/Control_system" TargetMode="External"/><Relationship Id="rId1" Type="http://schemas.openxmlformats.org/officeDocument/2006/relationships/slideLayout" Target="../slideLayouts/slideLayout2.xml"/><Relationship Id="rId5" Type="http://schemas.openxmlformats.org/officeDocument/2006/relationships/hyperlink" Target="https://en.wikipedia.org/wiki/PID_controller" TargetMode="External"/><Relationship Id="rId4" Type="http://schemas.openxmlformats.org/officeDocument/2006/relationships/hyperlink" Target="https://en.wikipedia.org/wiki/Programmable_logic_controll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Reaction_(physic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8458200" cy="762000"/>
          </a:xfrm>
        </p:spPr>
        <p:txBody>
          <a:bodyPr>
            <a:normAutofit/>
          </a:bodyPr>
          <a:lstStyle/>
          <a:p>
            <a:r>
              <a:rPr lang="en-IN" dirty="0">
                <a:solidFill>
                  <a:schemeClr val="accent2">
                    <a:lumMod val="50000"/>
                  </a:schemeClr>
                </a:solidFill>
              </a:rPr>
              <a:t>NAGARJUNA SAGAR TAIL POND DAM</a:t>
            </a:r>
          </a:p>
        </p:txBody>
      </p:sp>
      <p:sp>
        <p:nvSpPr>
          <p:cNvPr id="4" name="Subtitle 2"/>
          <p:cNvSpPr>
            <a:spLocks noGrp="1"/>
          </p:cNvSpPr>
          <p:nvPr>
            <p:ph type="subTitle" idx="1"/>
          </p:nvPr>
        </p:nvSpPr>
        <p:spPr>
          <a:xfrm flipV="1">
            <a:off x="2286000" y="2971800"/>
            <a:ext cx="6172200" cy="914400"/>
          </a:xfrm>
        </p:spPr>
        <p:txBody>
          <a:bodyPr/>
          <a:lstStyle/>
          <a:p>
            <a:endParaRPr lang="en-IN" dirty="0"/>
          </a:p>
        </p:txBody>
      </p:sp>
      <p:pic>
        <p:nvPicPr>
          <p:cNvPr id="1026" name="Picture 2" descr="C:\Users\srinivas\Desktop\1757.jpg"/>
          <p:cNvPicPr>
            <a:picLocks noChangeAspect="1" noChangeArrowheads="1"/>
          </p:cNvPicPr>
          <p:nvPr/>
        </p:nvPicPr>
        <p:blipFill>
          <a:blip r:embed="rId2"/>
          <a:srcRect/>
          <a:stretch>
            <a:fillRect/>
          </a:stretch>
        </p:blipFill>
        <p:spPr bwMode="auto">
          <a:xfrm>
            <a:off x="0" y="1219200"/>
            <a:ext cx="9144000" cy="56388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69273"/>
            <a:ext cx="3752417" cy="6670964"/>
          </a:xfrm>
          <a:prstGeom prst="rect">
            <a:avLst/>
          </a:prstGeom>
        </p:spPr>
      </p:pic>
      <p:pic>
        <p:nvPicPr>
          <p:cNvPr id="1026" name="Picture 2" descr="C:\Users\dell\Pictures\whatsup\IMG-20171130-WA00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69273"/>
            <a:ext cx="4315691" cy="66294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5410200" y="4267200"/>
            <a:ext cx="533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410200" y="5334000"/>
            <a:ext cx="2514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GUIDE VINES</a:t>
            </a:r>
          </a:p>
        </p:txBody>
      </p:sp>
      <p:cxnSp>
        <p:nvCxnSpPr>
          <p:cNvPr id="7" name="Straight Arrow Connector 6"/>
          <p:cNvCxnSpPr/>
          <p:nvPr/>
        </p:nvCxnSpPr>
        <p:spPr>
          <a:xfrm>
            <a:off x="914400" y="8382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28600" y="1066800"/>
            <a:ext cx="1219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a:t>
            </a:r>
          </a:p>
        </p:txBody>
      </p:sp>
      <p:cxnSp>
        <p:nvCxnSpPr>
          <p:cNvPr id="10" name="Straight Arrow Connector 9"/>
          <p:cNvCxnSpPr/>
          <p:nvPr/>
        </p:nvCxnSpPr>
        <p:spPr>
          <a:xfrm flipH="1">
            <a:off x="2667000" y="1447800"/>
            <a:ext cx="533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933700" y="1752600"/>
            <a:ext cx="11049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OIL</a:t>
            </a:r>
          </a:p>
        </p:txBody>
      </p:sp>
      <p:cxnSp>
        <p:nvCxnSpPr>
          <p:cNvPr id="15" name="Straight Arrow Connector 14"/>
          <p:cNvCxnSpPr/>
          <p:nvPr/>
        </p:nvCxnSpPr>
        <p:spPr>
          <a:xfrm flipH="1" flipV="1">
            <a:off x="2667000" y="3581400"/>
            <a:ext cx="685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362200" y="4724400"/>
            <a:ext cx="1676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 MOTOR</a:t>
            </a:r>
          </a:p>
        </p:txBody>
      </p:sp>
    </p:spTree>
    <p:extLst>
      <p:ext uri="{BB962C8B-B14F-4D97-AF65-F5344CB8AC3E}">
        <p14:creationId xmlns:p14="http://schemas.microsoft.com/office/powerpoint/2010/main" val="62967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Ø"/>
            </a:pPr>
            <a:r>
              <a:rPr lang="en-IN" sz="2800" dirty="0">
                <a:solidFill>
                  <a:schemeClr val="tx1"/>
                </a:solidFill>
              </a:rPr>
              <a:t>HYDRO MECHANICAL CABINET</a:t>
            </a:r>
          </a:p>
        </p:txBody>
      </p:sp>
      <p:sp>
        <p:nvSpPr>
          <p:cNvPr id="3" name="Content Placeholder 2"/>
          <p:cNvSpPr>
            <a:spLocks noGrp="1"/>
          </p:cNvSpPr>
          <p:nvPr>
            <p:ph sz="quarter" idx="1"/>
          </p:nvPr>
        </p:nvSpPr>
        <p:spPr/>
        <p:txBody>
          <a:bodyPr>
            <a:normAutofit/>
          </a:bodyPr>
          <a:lstStyle/>
          <a:p>
            <a:r>
              <a:rPr lang="en-IN" dirty="0"/>
              <a:t>The main parts of HMC are speed sensing device, usually a ball head, an oil pressure system, hydraulic valves to control oil flow, and one or more hydraulic servomotors to move the wicket gates. </a:t>
            </a:r>
          </a:p>
          <a:p>
            <a:r>
              <a:rPr lang="en-IN" dirty="0"/>
              <a:t>There is a interconnection b/w EHGC &amp;HMC .</a:t>
            </a:r>
          </a:p>
          <a:p>
            <a:r>
              <a:rPr lang="en-IN" dirty="0"/>
              <a:t>EHGC  gives power supply to HMC to operate Guide Vanes by maintaining  oil pressure through servo valve mechanism.</a:t>
            </a:r>
          </a:p>
          <a:p>
            <a:endParaRPr lang="en-IN" dirty="0"/>
          </a:p>
          <a:p>
            <a:endParaRPr lang="en-IN" dirty="0"/>
          </a:p>
          <a:p>
            <a:pPr>
              <a:buNone/>
            </a:pPr>
            <a:r>
              <a:rPr lang="en-IN"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467600" cy="609600"/>
          </a:xfrm>
        </p:spPr>
        <p:txBody>
          <a:bodyPr>
            <a:normAutofit/>
          </a:bodyPr>
          <a:lstStyle/>
          <a:p>
            <a:pPr>
              <a:buFont typeface="Wingdings" pitchFamily="2" charset="2"/>
              <a:buChar char="Ø"/>
            </a:pPr>
            <a:r>
              <a:rPr lang="en-IN" sz="2800" dirty="0">
                <a:solidFill>
                  <a:schemeClr val="tx1"/>
                </a:solidFill>
              </a:rPr>
              <a:t>PROTECTION RELAY SYSTEM:</a:t>
            </a:r>
          </a:p>
        </p:txBody>
      </p:sp>
      <p:sp>
        <p:nvSpPr>
          <p:cNvPr id="3" name="Content Placeholder 2"/>
          <p:cNvSpPr>
            <a:spLocks noGrp="1"/>
          </p:cNvSpPr>
          <p:nvPr>
            <p:ph sz="quarter" idx="1"/>
          </p:nvPr>
        </p:nvSpPr>
        <p:spPr>
          <a:xfrm>
            <a:off x="533400" y="1524000"/>
            <a:ext cx="7467600" cy="5102352"/>
          </a:xfrm>
        </p:spPr>
        <p:txBody>
          <a:bodyPr>
            <a:normAutofit fontScale="92500" lnSpcReduction="10000"/>
          </a:bodyPr>
          <a:lstStyle/>
          <a:p>
            <a:pPr>
              <a:buNone/>
            </a:pPr>
            <a:r>
              <a:rPr lang="en-IN" b="1" dirty="0"/>
              <a:t>	</a:t>
            </a:r>
          </a:p>
          <a:p>
            <a:pPr algn="just">
              <a:buNone/>
            </a:pPr>
            <a:r>
              <a:rPr lang="en-IN" dirty="0"/>
              <a:t>	A relay is automatic device which senses an abnormal condition of </a:t>
            </a:r>
            <a:r>
              <a:rPr lang="en-IN" dirty="0">
                <a:hlinkClick r:id="rId2"/>
              </a:rPr>
              <a:t>electrical circuit</a:t>
            </a:r>
            <a:r>
              <a:rPr lang="en-IN" dirty="0"/>
              <a:t> and closes its contacts. These contacts in turns close and complete the </a:t>
            </a:r>
            <a:r>
              <a:rPr lang="en-IN" dirty="0">
                <a:hlinkClick r:id="rId3"/>
              </a:rPr>
              <a:t>circuit breaker</a:t>
            </a:r>
            <a:r>
              <a:rPr lang="en-IN" dirty="0"/>
              <a:t> trip coil circuit hence make the circuit breaker tripped for disconnecting the faulty portion of the electrical circuit from rest of the healthy circuit.</a:t>
            </a:r>
          </a:p>
          <a:p>
            <a:pPr algn="just">
              <a:buNone/>
            </a:pPr>
            <a:r>
              <a:rPr lang="en-IN" dirty="0"/>
              <a:t>	</a:t>
            </a:r>
            <a:r>
              <a:rPr lang="en-IN" b="1" dirty="0"/>
              <a:t>Types of relays</a:t>
            </a:r>
            <a:r>
              <a:rPr lang="en-IN" dirty="0"/>
              <a:t>:</a:t>
            </a:r>
          </a:p>
          <a:p>
            <a:pPr algn="just"/>
            <a:r>
              <a:rPr lang="en-IN" i="1" dirty="0"/>
              <a:t>Differential relays.</a:t>
            </a:r>
          </a:p>
          <a:p>
            <a:pPr algn="just"/>
            <a:r>
              <a:rPr lang="en-IN" i="1" dirty="0"/>
              <a:t>Inverse time relays with definite minimum time(IDMT)</a:t>
            </a:r>
          </a:p>
          <a:p>
            <a:pPr algn="just"/>
            <a:r>
              <a:rPr lang="en-IN" i="1" dirty="0"/>
              <a:t>Instantaneous relays.</a:t>
            </a:r>
            <a:endParaRPr lang="en-IN" b="1" i="1" dirty="0"/>
          </a:p>
          <a:p>
            <a:pPr algn="just"/>
            <a:r>
              <a:rPr lang="en-IN" i="1" dirty="0"/>
              <a:t>Directional.</a:t>
            </a:r>
          </a:p>
          <a:p>
            <a:pPr algn="just"/>
            <a:r>
              <a:rPr lang="en-IN" i="1" dirty="0"/>
              <a:t>Distance.</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dell\Pictures\whatsup\IMG-20171130-WA00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7708"/>
            <a:ext cx="10876845" cy="683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43000"/>
          </a:xfrm>
        </p:spPr>
        <p:txBody>
          <a:bodyPr/>
          <a:lstStyle/>
          <a:p>
            <a:pPr>
              <a:buFont typeface="Wingdings" pitchFamily="2" charset="2"/>
              <a:buChar char="Ø"/>
            </a:pPr>
            <a:r>
              <a:rPr lang="en-IN" dirty="0">
                <a:solidFill>
                  <a:schemeClr val="tx1"/>
                </a:solidFill>
              </a:rPr>
              <a:t>Annunciation system:</a:t>
            </a:r>
          </a:p>
        </p:txBody>
      </p:sp>
      <p:sp>
        <p:nvSpPr>
          <p:cNvPr id="3" name="Content Placeholder 2"/>
          <p:cNvSpPr>
            <a:spLocks noGrp="1"/>
          </p:cNvSpPr>
          <p:nvPr>
            <p:ph sz="quarter" idx="1"/>
          </p:nvPr>
        </p:nvSpPr>
        <p:spPr/>
        <p:txBody>
          <a:bodyPr>
            <a:normAutofit/>
          </a:bodyPr>
          <a:lstStyle/>
          <a:p>
            <a:r>
              <a:rPr lang="en-IN" dirty="0"/>
              <a:t>It is basically an audio visual alarm system, which highlights the fault or event which is going on, or even before it happens. This is very necessary for safety concern also, and sometimes the warning comes before improper procedure which warns the operator to avoid unwanted accident etc. </a:t>
            </a:r>
          </a:p>
          <a:p>
            <a:r>
              <a:rPr lang="en-IN" dirty="0"/>
              <a:t>Latest models of </a:t>
            </a:r>
            <a:r>
              <a:rPr lang="en-IN" dirty="0" err="1"/>
              <a:t>annunciators</a:t>
            </a:r>
            <a:r>
              <a:rPr lang="en-IN" dirty="0"/>
              <a:t> are based upon microprocessor or microcontroller circuitry, which ensures the maximum reliability as well as enhanced wide ranges of features and functionalities.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Ø"/>
            </a:pPr>
            <a:r>
              <a:rPr lang="en-IN" dirty="0">
                <a:solidFill>
                  <a:schemeClr val="tx1"/>
                </a:solidFill>
              </a:rPr>
              <a:t>Temperature measurement system:</a:t>
            </a:r>
          </a:p>
        </p:txBody>
      </p:sp>
      <p:sp>
        <p:nvSpPr>
          <p:cNvPr id="3" name="Content Placeholder 2"/>
          <p:cNvSpPr>
            <a:spLocks noGrp="1"/>
          </p:cNvSpPr>
          <p:nvPr>
            <p:ph sz="quarter" idx="1"/>
          </p:nvPr>
        </p:nvSpPr>
        <p:spPr/>
        <p:txBody>
          <a:bodyPr/>
          <a:lstStyle/>
          <a:p>
            <a:r>
              <a:rPr lang="en-IN" dirty="0"/>
              <a:t>It is used to sense the temperature </a:t>
            </a:r>
          </a:p>
          <a:p>
            <a:r>
              <a:rPr lang="en-IN" dirty="0"/>
              <a:t>A </a:t>
            </a:r>
            <a:r>
              <a:rPr lang="en-IN" b="1" dirty="0"/>
              <a:t>temperature sensor</a:t>
            </a:r>
            <a:r>
              <a:rPr lang="en-IN" dirty="0"/>
              <a:t> is a device, typically, a Thermostat, Dial type thermometers, RTD, that provides for </a:t>
            </a:r>
            <a:r>
              <a:rPr lang="en-IN" b="1" dirty="0"/>
              <a:t>temperature</a:t>
            </a:r>
            <a:r>
              <a:rPr lang="en-IN" dirty="0"/>
              <a:t> measurement through an electrical signal. </a:t>
            </a:r>
          </a:p>
          <a:p>
            <a:r>
              <a:rPr lang="en-IN" dirty="0"/>
              <a:t>It senses the temp. when heat is generated in lower guide bearing (LGB), upper guide bearing (UGB), and thrust bearing (THB), Turbine guide bearing(TGB)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lstStyle/>
          <a:p>
            <a:pPr>
              <a:buFont typeface="Wingdings" pitchFamily="2" charset="2"/>
              <a:buChar char="Ø"/>
            </a:pPr>
            <a:r>
              <a:rPr lang="en-IN" dirty="0">
                <a:solidFill>
                  <a:schemeClr val="tx1"/>
                </a:solidFill>
              </a:rPr>
              <a:t>Auto-synchronising system:</a:t>
            </a:r>
          </a:p>
        </p:txBody>
      </p:sp>
      <p:sp>
        <p:nvSpPr>
          <p:cNvPr id="3" name="Content Placeholder 2"/>
          <p:cNvSpPr>
            <a:spLocks noGrp="1"/>
          </p:cNvSpPr>
          <p:nvPr>
            <p:ph sz="quarter" idx="1"/>
          </p:nvPr>
        </p:nvSpPr>
        <p:spPr>
          <a:xfrm>
            <a:off x="457200" y="1524000"/>
            <a:ext cx="7467600" cy="5105400"/>
          </a:xfrm>
        </p:spPr>
        <p:txBody>
          <a:bodyPr>
            <a:normAutofit lnSpcReduction="10000"/>
          </a:bodyPr>
          <a:lstStyle/>
          <a:p>
            <a:r>
              <a:rPr lang="en-IN" dirty="0"/>
              <a:t>Synchronization of Generator with grid power supply is the process of equating the parameters like magnitude, phase and frequency of the both power sources and connecting the generator with the power system network.</a:t>
            </a:r>
          </a:p>
          <a:p>
            <a:r>
              <a:rPr lang="en-IN" dirty="0"/>
              <a:t>The power generating plant should be connected to grid power system network </a:t>
            </a:r>
            <a:r>
              <a:rPr lang="en-IN" dirty="0">
                <a:solidFill>
                  <a:schemeClr val="accent1">
                    <a:lumMod val="75000"/>
                  </a:schemeClr>
                </a:solidFill>
              </a:rPr>
              <a:t>to distribute the generated power or to receive power during start-up or on generator trip.</a:t>
            </a:r>
          </a:p>
          <a:p>
            <a:r>
              <a:rPr lang="en-IN" dirty="0"/>
              <a:t> The generator frequency is to be matched with the grid frequency for proper synchronization.</a:t>
            </a:r>
          </a:p>
          <a:p>
            <a:r>
              <a:rPr lang="en-IN" dirty="0"/>
              <a:t>There are two types of synchronizing procedures in the power plant i.e. Manual synchronizing and Auto-Synchronization.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371600"/>
          </a:xfrm>
        </p:spPr>
        <p:txBody>
          <a:bodyPr/>
          <a:lstStyle/>
          <a:p>
            <a:pPr>
              <a:buFont typeface="Wingdings" pitchFamily="2" charset="2"/>
              <a:buChar char="Ø"/>
            </a:pPr>
            <a:r>
              <a:rPr lang="en-IN" dirty="0" err="1">
                <a:solidFill>
                  <a:schemeClr val="tx1"/>
                </a:solidFill>
              </a:rPr>
              <a:t>scada</a:t>
            </a:r>
            <a:r>
              <a:rPr lang="en-IN" dirty="0">
                <a:solidFill>
                  <a:schemeClr val="tx1"/>
                </a:solidFill>
              </a:rPr>
              <a:t> system:</a:t>
            </a:r>
          </a:p>
        </p:txBody>
      </p:sp>
      <p:sp>
        <p:nvSpPr>
          <p:cNvPr id="3" name="Content Placeholder 2"/>
          <p:cNvSpPr>
            <a:spLocks noGrp="1"/>
          </p:cNvSpPr>
          <p:nvPr>
            <p:ph sz="quarter" idx="1"/>
          </p:nvPr>
        </p:nvSpPr>
        <p:spPr/>
        <p:txBody>
          <a:bodyPr>
            <a:normAutofit fontScale="92500" lnSpcReduction="10000"/>
          </a:bodyPr>
          <a:lstStyle/>
          <a:p>
            <a:r>
              <a:rPr lang="en-IN" dirty="0"/>
              <a:t> </a:t>
            </a:r>
            <a:r>
              <a:rPr lang="en-IN" b="1" dirty="0"/>
              <a:t>SCADA</a:t>
            </a:r>
            <a:r>
              <a:rPr lang="en-IN" dirty="0"/>
              <a:t> is a </a:t>
            </a:r>
            <a:r>
              <a:rPr lang="en-IN" b="1" dirty="0"/>
              <a:t>system</a:t>
            </a:r>
            <a:r>
              <a:rPr lang="en-IN" dirty="0"/>
              <a:t> operating with coded signals over communication channels so as to provide control of remote equipment (using typically one communication channel per remote station).” ... Communication infrastructure connecting the supervisory </a:t>
            </a:r>
            <a:r>
              <a:rPr lang="en-IN" b="1" dirty="0"/>
              <a:t>system</a:t>
            </a:r>
            <a:r>
              <a:rPr lang="en-IN" dirty="0"/>
              <a:t> to the remote terminal units.</a:t>
            </a:r>
          </a:p>
          <a:p>
            <a:r>
              <a:rPr lang="en-IN" b="1" dirty="0"/>
              <a:t>Supervisory control and data acquisition</a:t>
            </a:r>
            <a:r>
              <a:rPr lang="en-IN" dirty="0"/>
              <a:t> (</a:t>
            </a:r>
            <a:r>
              <a:rPr lang="en-IN" b="1" dirty="0"/>
              <a:t>SCADA</a:t>
            </a:r>
            <a:r>
              <a:rPr lang="en-IN" dirty="0"/>
              <a:t>) is a </a:t>
            </a:r>
            <a:r>
              <a:rPr lang="en-IN" dirty="0">
                <a:hlinkClick r:id="rId2" tooltip="Control system"/>
              </a:rPr>
              <a:t>control system</a:t>
            </a:r>
            <a:r>
              <a:rPr lang="en-IN" dirty="0"/>
              <a:t> architecture that uses computers, network data communications and </a:t>
            </a:r>
            <a:r>
              <a:rPr lang="en-IN" dirty="0">
                <a:hlinkClick r:id="rId3" tooltip="Graphical user interfaces"/>
              </a:rPr>
              <a:t>graphical user interfaces</a:t>
            </a:r>
            <a:r>
              <a:rPr lang="en-IN" dirty="0"/>
              <a:t>, HMI for high-level process supervisory management which uses other peripheral devices such as </a:t>
            </a:r>
            <a:r>
              <a:rPr lang="en-IN" sz="2600" dirty="0">
                <a:hlinkClick r:id="rId4" tooltip="Programmable logic controller"/>
              </a:rPr>
              <a:t>programmable logic controllers</a:t>
            </a:r>
            <a:r>
              <a:rPr lang="en-IN" dirty="0"/>
              <a:t> and discrete </a:t>
            </a:r>
            <a:r>
              <a:rPr lang="en-IN" dirty="0">
                <a:hlinkClick r:id="rId5" tooltip="PID controller"/>
              </a:rPr>
              <a:t>PID controllers</a:t>
            </a:r>
            <a:r>
              <a:rPr lang="en-IN" dirty="0"/>
              <a:t> to interface to the process plant or machinery </a:t>
            </a:r>
            <a:r>
              <a:rPr lang="en-IN" dirty="0" err="1"/>
              <a:t>htrough</a:t>
            </a:r>
            <a:r>
              <a:rPr lang="en-IN" dirty="0"/>
              <a:t> LAN connectors.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dell\Pictures\whatsup\IMG-20171130-WA0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399"/>
            <a:ext cx="4863307" cy="37195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ell\Pictures\whatsup\IMG-20171130-WA00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707" y="152398"/>
            <a:ext cx="4128293" cy="371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10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
            <a:ext cx="8831174" cy="662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891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dell\Pictures\Saved Pictures\IMG_20171117_0958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1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v"/>
            </a:pPr>
            <a:r>
              <a:rPr lang="en-IN" dirty="0">
                <a:solidFill>
                  <a:schemeClr val="accent1">
                    <a:lumMod val="75000"/>
                  </a:schemeClr>
                </a:solidFill>
              </a:rPr>
              <a:t>Oil pump unit</a:t>
            </a:r>
          </a:p>
        </p:txBody>
      </p:sp>
      <p:sp>
        <p:nvSpPr>
          <p:cNvPr id="3" name="Content Placeholder 2"/>
          <p:cNvSpPr>
            <a:spLocks noGrp="1"/>
          </p:cNvSpPr>
          <p:nvPr>
            <p:ph sz="quarter" idx="1"/>
          </p:nvPr>
        </p:nvSpPr>
        <p:spPr/>
        <p:txBody>
          <a:bodyPr/>
          <a:lstStyle/>
          <a:p>
            <a:r>
              <a:rPr lang="en-IN" dirty="0"/>
              <a:t>The normal functioning of Governor is dependant upon a reliable source of oil under pressure.</a:t>
            </a:r>
          </a:p>
          <a:p>
            <a:r>
              <a:rPr lang="en-IN" dirty="0"/>
              <a:t>This pressure is maintained constant within the desired limits. The system consists of a pressure pumping set and pressure receiver.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dell\Pictures\whatsup\IMG-20171130-WA00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6629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571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v"/>
            </a:pPr>
            <a:r>
              <a:rPr lang="en-IN" dirty="0">
                <a:solidFill>
                  <a:schemeClr val="accent1">
                    <a:lumMod val="75000"/>
                  </a:schemeClr>
                </a:solidFill>
              </a:rPr>
              <a:t>PRESSURE PUMPING SET</a:t>
            </a:r>
          </a:p>
        </p:txBody>
      </p:sp>
      <p:sp>
        <p:nvSpPr>
          <p:cNvPr id="3" name="Content Placeholder 2"/>
          <p:cNvSpPr>
            <a:spLocks noGrp="1"/>
          </p:cNvSpPr>
          <p:nvPr>
            <p:ph sz="quarter" idx="1"/>
          </p:nvPr>
        </p:nvSpPr>
        <p:spPr/>
        <p:txBody>
          <a:bodyPr>
            <a:normAutofit fontScale="92500" lnSpcReduction="20000"/>
          </a:bodyPr>
          <a:lstStyle/>
          <a:p>
            <a:r>
              <a:rPr lang="en-IN" dirty="0"/>
              <a:t>Each unit is provided with it’s own pumping set &amp; has been designed to cater for the oil requirement of governor &amp; Servomotors .</a:t>
            </a:r>
          </a:p>
          <a:p>
            <a:r>
              <a:rPr lang="en-IN" dirty="0"/>
              <a:t>The system is designed to operate as main &amp; </a:t>
            </a:r>
            <a:r>
              <a:rPr lang="en-IN" dirty="0" err="1"/>
              <a:t>standby.In</a:t>
            </a:r>
            <a:r>
              <a:rPr lang="en-IN" dirty="0"/>
              <a:t> the main mode on one of the pumps operates continuously and the other pump as standby operates when the oil pressure is lower than the preset </a:t>
            </a:r>
            <a:r>
              <a:rPr lang="en-IN" dirty="0" err="1"/>
              <a:t>value.pumping</a:t>
            </a:r>
            <a:r>
              <a:rPr lang="en-IN" dirty="0"/>
              <a:t> of oil into receiver is carried out by main oil pump motor under the control of pressure switch&amp; logic control valve through solenoid operated valve.</a:t>
            </a:r>
          </a:p>
          <a:p>
            <a:r>
              <a:rPr lang="en-IN" dirty="0"/>
              <a:t>Each P.P  set is supplied with one sump tank. Each system has two logic control valves, two non return valves, one direct operated safety valve, two screw pumps with matching </a:t>
            </a:r>
            <a:r>
              <a:rPr lang="en-IN" dirty="0" err="1"/>
              <a:t>electic</a:t>
            </a:r>
            <a:r>
              <a:rPr lang="en-IN" dirty="0"/>
              <a:t> motors, one temperature sensing device, three oil level switch &amp; one air breather along with its sump tank.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020762"/>
          </a:xfrm>
        </p:spPr>
        <p:txBody>
          <a:bodyPr/>
          <a:lstStyle/>
          <a:p>
            <a:pPr>
              <a:buFont typeface="Wingdings" pitchFamily="2" charset="2"/>
              <a:buChar char="v"/>
            </a:pPr>
            <a:r>
              <a:rPr lang="en-IN" dirty="0">
                <a:solidFill>
                  <a:schemeClr val="accent1">
                    <a:lumMod val="75000"/>
                  </a:schemeClr>
                </a:solidFill>
              </a:rPr>
              <a:t>COOLING WATER SYSTEM</a:t>
            </a:r>
          </a:p>
        </p:txBody>
      </p:sp>
      <p:sp>
        <p:nvSpPr>
          <p:cNvPr id="3" name="Content Placeholder 2"/>
          <p:cNvSpPr>
            <a:spLocks noGrp="1"/>
          </p:cNvSpPr>
          <p:nvPr>
            <p:ph sz="quarter" idx="1"/>
          </p:nvPr>
        </p:nvSpPr>
        <p:spPr>
          <a:xfrm>
            <a:off x="457200" y="1371600"/>
            <a:ext cx="7467600" cy="5181600"/>
          </a:xfrm>
        </p:spPr>
        <p:txBody>
          <a:bodyPr>
            <a:normAutofit fontScale="92500" lnSpcReduction="20000"/>
          </a:bodyPr>
          <a:lstStyle/>
          <a:p>
            <a:r>
              <a:rPr lang="en-IN" dirty="0"/>
              <a:t>Each unit is provided with an </a:t>
            </a:r>
            <a:r>
              <a:rPr lang="en-IN" dirty="0" err="1"/>
              <a:t>independant</a:t>
            </a:r>
            <a:r>
              <a:rPr lang="en-IN" dirty="0"/>
              <a:t>  CWS. for supplying water to Generator bearings, Generator air coolers, Turbine shaft seal, P.P set and Generator Transformer.</a:t>
            </a:r>
          </a:p>
          <a:p>
            <a:r>
              <a:rPr lang="en-IN" dirty="0"/>
              <a:t>The cooling water has been taken from the respective Spiral casing. Each CWS. consist of bucket type Duplex strainer ,a booster pump, isolating and non return valves.</a:t>
            </a:r>
          </a:p>
          <a:p>
            <a:r>
              <a:rPr lang="en-IN" dirty="0"/>
              <a:t>Booster pumps are used to boost the pressure of Penstock water to required pressure. Duplex strainer is provided to remove solids/suspended particles from cooling water .</a:t>
            </a:r>
          </a:p>
          <a:p>
            <a:r>
              <a:rPr lang="en-IN" dirty="0"/>
              <a:t>A Differential pressure switch is provided across the strainer to indicate the clogging of the filter element.</a:t>
            </a:r>
          </a:p>
          <a:p>
            <a:r>
              <a:rPr lang="en-IN" dirty="0"/>
              <a:t>A set of pressure gauges has also been provided to indicate the pressure of incoming &amp; outgoing cooling water.</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dell\Pictures\Saved Pictures\IMG_20171118_1114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52400"/>
            <a:ext cx="11277600" cy="7010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228600" y="3581400"/>
            <a:ext cx="19050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76400" y="4800600"/>
            <a:ext cx="274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COOLING WATER TO THE ROTOR BEARING</a:t>
            </a:r>
          </a:p>
        </p:txBody>
      </p:sp>
      <p:sp>
        <p:nvSpPr>
          <p:cNvPr id="7" name="Right Arrow 6"/>
          <p:cNvSpPr/>
          <p:nvPr/>
        </p:nvSpPr>
        <p:spPr>
          <a:xfrm rot="21029421">
            <a:off x="259049" y="1402104"/>
            <a:ext cx="1981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METERS</a:t>
            </a:r>
          </a:p>
        </p:txBody>
      </p:sp>
    </p:spTree>
    <p:extLst>
      <p:ext uri="{BB962C8B-B14F-4D97-AF65-F5344CB8AC3E}">
        <p14:creationId xmlns:p14="http://schemas.microsoft.com/office/powerpoint/2010/main" val="207832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v"/>
            </a:pPr>
            <a:r>
              <a:rPr lang="en-IN" dirty="0">
                <a:solidFill>
                  <a:schemeClr val="accent1">
                    <a:lumMod val="75000"/>
                  </a:schemeClr>
                </a:solidFill>
              </a:rPr>
              <a:t>DESCRIPTION OF TURBINE</a:t>
            </a:r>
          </a:p>
        </p:txBody>
      </p:sp>
      <p:sp>
        <p:nvSpPr>
          <p:cNvPr id="3" name="Content Placeholder 2"/>
          <p:cNvSpPr>
            <a:spLocks noGrp="1"/>
          </p:cNvSpPr>
          <p:nvPr>
            <p:ph sz="quarter" idx="1"/>
          </p:nvPr>
        </p:nvSpPr>
        <p:spPr/>
        <p:txBody>
          <a:bodyPr>
            <a:normAutofit lnSpcReduction="10000"/>
          </a:bodyPr>
          <a:lstStyle/>
          <a:p>
            <a:r>
              <a:rPr lang="en-IN" dirty="0"/>
              <a:t>The turbine is a vertical shaft </a:t>
            </a:r>
            <a:r>
              <a:rPr lang="en-IN" dirty="0" err="1"/>
              <a:t>kaplan</a:t>
            </a:r>
            <a:r>
              <a:rPr lang="en-IN" dirty="0"/>
              <a:t> type machine consisting of Draft </a:t>
            </a:r>
            <a:r>
              <a:rPr lang="en-IN" dirty="0" err="1"/>
              <a:t>tube,Spiral</a:t>
            </a:r>
            <a:r>
              <a:rPr lang="en-IN" dirty="0"/>
              <a:t> casing, Stay Ring, Guide apparatus, Servomotors, Shaft, Runner, Guide bearings, Shaft Seal, Oil tubes &amp; Oil.</a:t>
            </a:r>
          </a:p>
          <a:p>
            <a:r>
              <a:rPr lang="en-IN" dirty="0"/>
              <a:t>The Kaplan turbine is an outward flow </a:t>
            </a:r>
            <a:r>
              <a:rPr lang="en-IN" dirty="0">
                <a:hlinkClick r:id="rId2" tooltip="Reaction (physics)"/>
              </a:rPr>
              <a:t>reaction</a:t>
            </a:r>
            <a:r>
              <a:rPr lang="en-IN" dirty="0"/>
              <a:t> turbine, which means that the working fluid changes pressure as it moves through the turbine and gives up its energy. Power is recovered from both the hydrostatic head and from the kinetic energy of the flowing water. The design combines features of radial and axial turbines. Header and other Assemblies.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0" y="228600"/>
            <a:ext cx="86868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TWO TURBINES   - </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Vertical shaft Kaplan type hydro turbine complete with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associated equipment and each shall comprise of following:</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Runner</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consists of a hub, set of cast stainless steel blades and blade turning mechanism and Runner cone along with bolts.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Oil header</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for supply and distribution of oil to runner servomotor complete with oil pipes.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Turbine shaft</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of forged carbon steel having guide bearing journal and integral flanges complete   with coupling bolts and nuts and stainless steel sleeve.</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Turbine guide bearing</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of self oil lubricated pivoted pad type complete with necessary instruments and protective devices.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Turbine shaft gland</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of water lubricated rubber type complete with    connections for clean cooling water supply and protective devices.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Top cover fabricated</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from steel plates and consisting of vacuum breaking valves, its piping, two pump-motor sets, one ejector with necessary controls.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Pivot ring</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of fabricated construction.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Set of guide vanes </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( 24 </a:t>
            </a:r>
            <a:r>
              <a:rPr kumimoji="0" lang="en-US" sz="1600" b="0" i="0" u="none" strike="noStrike" cap="none" normalizeH="0" baseline="0" dirty="0" err="1">
                <a:ln>
                  <a:noFill/>
                </a:ln>
                <a:solidFill>
                  <a:schemeClr val="tx1"/>
                </a:solidFill>
                <a:effectLst/>
                <a:latin typeface="Verdana" pitchFamily="34" charset="0"/>
                <a:ea typeface="Times New Roman" pitchFamily="18" charset="0"/>
                <a:cs typeface="Courier New" pitchFamily="49" charset="0"/>
              </a:rPr>
              <a:t>No.s</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 and bearing housing Guide vanes are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supplied complete with bearing housing &amp; fittings.</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Set of guide vane </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regulating gear assembly consist of levers, links, shear pins and a fabricated regulating ring.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One Set of guide vane servomotors</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( 2 </a:t>
            </a:r>
            <a:r>
              <a:rPr kumimoji="0" lang="en-US" sz="1600" b="0" i="0" u="none" strike="noStrike" cap="none" normalizeH="0" baseline="0" dirty="0" err="1">
                <a:ln>
                  <a:noFill/>
                </a:ln>
                <a:solidFill>
                  <a:schemeClr val="tx1"/>
                </a:solidFill>
                <a:effectLst/>
                <a:latin typeface="Verdana" pitchFamily="34" charset="0"/>
                <a:ea typeface="Times New Roman" pitchFamily="18" charset="0"/>
                <a:cs typeface="Courier New" pitchFamily="49" charset="0"/>
              </a:rPr>
              <a:t>No.s</a:t>
            </a:r>
            <a:r>
              <a:rPr kumimoji="0" lang="en-US" sz="1600" b="0" i="0" u="none" strike="noStrike" cap="none" normalizeH="0" baseline="0" dirty="0">
                <a:ln>
                  <a:noFill/>
                </a:ln>
                <a:solidFill>
                  <a:schemeClr val="tx1"/>
                </a:solidFill>
                <a:effectLst/>
                <a:latin typeface="Verdana" pitchFamily="34" charset="0"/>
                <a:ea typeface="Times New Roman" pitchFamily="18" charset="0"/>
                <a:cs typeface="Courier New" pitchFamily="49" charset="0"/>
              </a:rPr>
              <a:t>) consist of two double  acting oil operated servomotors with piston, piston rings, piston rod etc.</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ell\Pictures\whatsup\IMG-20171130-WA0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40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pPr>
              <a:buFont typeface="Wingdings" pitchFamily="2" charset="2"/>
              <a:buChar char="v"/>
            </a:pPr>
            <a:r>
              <a:rPr lang="en-IN" dirty="0">
                <a:solidFill>
                  <a:schemeClr val="accent1">
                    <a:lumMod val="75000"/>
                  </a:schemeClr>
                </a:solidFill>
              </a:rPr>
              <a:t> GENERATOR SYSTEM</a:t>
            </a:r>
          </a:p>
        </p:txBody>
      </p:sp>
      <p:sp>
        <p:nvSpPr>
          <p:cNvPr id="3" name="Content Placeholder 2"/>
          <p:cNvSpPr>
            <a:spLocks noGrp="1"/>
          </p:cNvSpPr>
          <p:nvPr>
            <p:ph sz="quarter" idx="1"/>
          </p:nvPr>
        </p:nvSpPr>
        <p:spPr>
          <a:xfrm>
            <a:off x="457200" y="1295400"/>
            <a:ext cx="7467600" cy="5178552"/>
          </a:xfrm>
        </p:spPr>
        <p:txBody>
          <a:bodyPr>
            <a:normAutofit fontScale="77500" lnSpcReduction="20000"/>
          </a:bodyPr>
          <a:lstStyle/>
          <a:p>
            <a:r>
              <a:rPr lang="en-IN" dirty="0"/>
              <a:t>A direct current (DC) is applied to the rotor winding of a synchronous generator to produce the rotor magnetic field. A prime mover rotates the generator rotor to rotate the magnetic field in the machine. A three-phase set of voltages is induced in the stator windings by the rotating magnetic field. </a:t>
            </a:r>
          </a:p>
          <a:p>
            <a:r>
              <a:rPr lang="en-IN" dirty="0"/>
              <a:t>The electrical frequency of synchronous generators is synchronized (locked in) with the mechanical rate of rotation. The rate of rotation of the magnetic fields (mechanical speed) is related to the stator electrical frequency by (</a:t>
            </a:r>
            <a:r>
              <a:rPr lang="en-IN" dirty="0" err="1"/>
              <a:t>Np</a:t>
            </a:r>
            <a:r>
              <a:rPr lang="en-IN" dirty="0"/>
              <a:t>/120=f)</a:t>
            </a:r>
          </a:p>
          <a:p>
            <a:r>
              <a:rPr lang="en-IN" dirty="0"/>
              <a:t> Large generators use brushless </a:t>
            </a:r>
            <a:r>
              <a:rPr lang="en-IN" dirty="0" err="1"/>
              <a:t>excitersfor</a:t>
            </a:r>
            <a:r>
              <a:rPr lang="en-IN" dirty="0"/>
              <a:t> supplying DC field current to the rotor. They consist of a small AC generator having its field circuit mounted on the stator and its armature circuit mounted on the rotor shaft. The exciter generator output (three-phase alternating current) is converted to direct current by a three-phase rectifier circuit also mounted on the rotor. The DC current is fed to the main field circuit. The field current for the main generator can be controlled by the small DC field current of the exciter generator, which is located on the stator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ell\Pictures\whatsup\IMG-20171130-WA0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6" y="533400"/>
            <a:ext cx="8839284" cy="617219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Callout 2"/>
          <p:cNvSpPr/>
          <p:nvPr/>
        </p:nvSpPr>
        <p:spPr>
          <a:xfrm rot="18846828">
            <a:off x="2461673" y="4048393"/>
            <a:ext cx="2909462" cy="2193779"/>
          </a:xfrm>
          <a:prstGeom prst="rightArrowCallout">
            <a:avLst>
              <a:gd name="adj1" fmla="val 25000"/>
              <a:gd name="adj2" fmla="val 15303"/>
              <a:gd name="adj3" fmla="val 25000"/>
              <a:gd name="adj4" fmla="val 5808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DC SUPPLY TO ROTOR</a:t>
            </a:r>
          </a:p>
        </p:txBody>
      </p:sp>
    </p:spTree>
    <p:extLst>
      <p:ext uri="{BB962C8B-B14F-4D97-AF65-F5344CB8AC3E}">
        <p14:creationId xmlns:p14="http://schemas.microsoft.com/office/powerpoint/2010/main" val="382146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v"/>
            </a:pPr>
            <a:r>
              <a:rPr lang="en-IN" dirty="0">
                <a:solidFill>
                  <a:schemeClr val="accent3">
                    <a:lumMod val="60000"/>
                    <a:lumOff val="40000"/>
                  </a:schemeClr>
                </a:solidFill>
              </a:rPr>
              <a:t>CONTENTS</a:t>
            </a:r>
          </a:p>
        </p:txBody>
      </p:sp>
      <p:sp>
        <p:nvSpPr>
          <p:cNvPr id="3" name="Content Placeholder 2"/>
          <p:cNvSpPr>
            <a:spLocks noGrp="1"/>
          </p:cNvSpPr>
          <p:nvPr>
            <p:ph sz="quarter" idx="1"/>
          </p:nvPr>
        </p:nvSpPr>
        <p:spPr/>
        <p:txBody>
          <a:bodyPr/>
          <a:lstStyle/>
          <a:p>
            <a:pPr>
              <a:buFont typeface="Wingdings" pitchFamily="2" charset="2"/>
              <a:buChar char="Ø"/>
            </a:pPr>
            <a:r>
              <a:rPr lang="en-IN" sz="3200" dirty="0">
                <a:latin typeface="Times New Roman" panose="02020603050405020304" pitchFamily="18" charset="0"/>
                <a:cs typeface="Times New Roman" panose="02020603050405020304" pitchFamily="18" charset="0"/>
              </a:rPr>
              <a:t>CONCEPT OF HYDRO POWER PLANT</a:t>
            </a:r>
          </a:p>
          <a:p>
            <a:pPr>
              <a:buFont typeface="Wingdings" pitchFamily="2" charset="2"/>
              <a:buChar char="Ø"/>
            </a:pPr>
            <a:r>
              <a:rPr lang="en-IN" sz="3200" dirty="0">
                <a:latin typeface="Times New Roman" panose="02020603050405020304" pitchFamily="18" charset="0"/>
                <a:cs typeface="Times New Roman" panose="02020603050405020304" pitchFamily="18" charset="0"/>
              </a:rPr>
              <a:t>OVERVIEW</a:t>
            </a:r>
          </a:p>
          <a:p>
            <a:pPr>
              <a:buFont typeface="Wingdings" pitchFamily="2" charset="2"/>
              <a:buChar char="Ø"/>
            </a:pPr>
            <a:r>
              <a:rPr lang="en-IN" sz="3200" dirty="0">
                <a:latin typeface="Times New Roman" panose="02020603050405020304" pitchFamily="18" charset="0"/>
                <a:cs typeface="Times New Roman" panose="02020603050405020304" pitchFamily="18" charset="0"/>
              </a:rPr>
              <a:t>CONTROL SYSTEMS</a:t>
            </a:r>
          </a:p>
          <a:p>
            <a:pPr>
              <a:buFont typeface="Wingdings" pitchFamily="2" charset="2"/>
              <a:buChar char="Ø"/>
            </a:pPr>
            <a:r>
              <a:rPr lang="en-IN" sz="3200" dirty="0">
                <a:latin typeface="Times New Roman" panose="02020603050405020304" pitchFamily="18" charset="0"/>
                <a:cs typeface="Times New Roman" panose="02020603050405020304" pitchFamily="18" charset="0"/>
              </a:rPr>
              <a:t>COOLING WATER SYSTEM</a:t>
            </a:r>
          </a:p>
          <a:p>
            <a:pPr>
              <a:buFont typeface="Wingdings" pitchFamily="2" charset="2"/>
              <a:buChar char="Ø"/>
            </a:pPr>
            <a:r>
              <a:rPr lang="en-IN" sz="3200" dirty="0">
                <a:latin typeface="Times New Roman" panose="02020603050405020304" pitchFamily="18" charset="0"/>
                <a:cs typeface="Times New Roman" panose="02020603050405020304" pitchFamily="18" charset="0"/>
              </a:rPr>
              <a:t>DESCRIPTION OF TURBINE</a:t>
            </a:r>
          </a:p>
          <a:p>
            <a:pPr>
              <a:buFont typeface="Wingdings" pitchFamily="2" charset="2"/>
              <a:buChar char="Ø"/>
            </a:pPr>
            <a:r>
              <a:rPr lang="en-IN" sz="3200" dirty="0">
                <a:latin typeface="Times New Roman" panose="02020603050405020304" pitchFamily="18" charset="0"/>
                <a:cs typeface="Times New Roman" panose="02020603050405020304" pitchFamily="18" charset="0"/>
              </a:rPr>
              <a:t>SWITCH YARD LAYOUT</a:t>
            </a:r>
          </a:p>
          <a:p>
            <a:pPr>
              <a:buFont typeface="Wingdings" pitchFamily="2" charset="2"/>
              <a:buChar char="Ø"/>
            </a:pPr>
            <a:endParaRPr lang="en-IN" dirty="0"/>
          </a:p>
          <a:p>
            <a:endParaRPr lang="en-IN" dirty="0"/>
          </a:p>
          <a:p>
            <a:pPr>
              <a:buNone/>
            </a:pPr>
            <a:endParaRPr lang="en-IN" dirty="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dell\Pictures\Saved Pictures\IMG_20171118_1121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44145"/>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rot="2563158">
            <a:off x="1962153" y="78143"/>
            <a:ext cx="1600200" cy="2817071"/>
          </a:xfrm>
          <a:prstGeom prst="downArrow">
            <a:avLst>
              <a:gd name="adj1" fmla="val 83183"/>
              <a:gd name="adj2" fmla="val 3334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3 PHASE OUTPUT FROM STATOR</a:t>
            </a:r>
          </a:p>
        </p:txBody>
      </p:sp>
    </p:spTree>
    <p:extLst>
      <p:ext uri="{BB962C8B-B14F-4D97-AF65-F5344CB8AC3E}">
        <p14:creationId xmlns:p14="http://schemas.microsoft.com/office/powerpoint/2010/main" val="1223908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0" y="135521"/>
            <a:ext cx="883920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Verdana" pitchFamily="34" charset="0"/>
                <a:ea typeface="MS Mincho" pitchFamily="49" charset="-128"/>
                <a:cs typeface="Courier New" pitchFamily="49" charset="0"/>
              </a:rPr>
              <a:t>25 MW,  11  kV, 0.9 </a:t>
            </a:r>
            <a:r>
              <a:rPr kumimoji="0" lang="en-US" sz="1600" b="0" i="0" u="none" strike="noStrike" cap="none" normalizeH="0" baseline="0" dirty="0" err="1">
                <a:ln>
                  <a:noFill/>
                </a:ln>
                <a:solidFill>
                  <a:schemeClr val="tx1"/>
                </a:solidFill>
                <a:effectLst/>
                <a:latin typeface="Verdana" pitchFamily="34" charset="0"/>
                <a:ea typeface="MS Mincho" pitchFamily="49" charset="-128"/>
                <a:cs typeface="Courier New" pitchFamily="49" charset="0"/>
              </a:rPr>
              <a:t>pf</a:t>
            </a:r>
            <a:r>
              <a:rPr kumimoji="0" lang="en-US" sz="1600" b="0" i="0" u="none" strike="noStrike" cap="none" normalizeH="0" baseline="0" dirty="0">
                <a:ln>
                  <a:noFill/>
                </a:ln>
                <a:solidFill>
                  <a:schemeClr val="tx1"/>
                </a:solidFill>
                <a:effectLst/>
                <a:latin typeface="Verdana" pitchFamily="34" charset="0"/>
                <a:ea typeface="MS Mincho" pitchFamily="49" charset="-128"/>
                <a:cs typeface="Courier New" pitchFamily="49" charset="0"/>
              </a:rPr>
              <a:t>(lagging), 50 Hz, 3 Phase vertical shaft AC Generators having combined thrust and guide bearing below the rotor and one guide bearing above rotor with closed air circuit ventilation.</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Verdana" pitchFamily="34" charset="0"/>
                <a:ea typeface="MS Mincho" pitchFamily="49" charset="-128"/>
                <a:cs typeface="Courier New" pitchFamily="49" charset="0"/>
              </a:rPr>
              <a: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21506" name="Picture 2" descr="C:\Users\dell\Downloads\WhatsApp Image 2017-12-01 at 20.43.3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692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2400"/>
            <a:ext cx="14478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44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93726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62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967739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799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858962"/>
          </a:xfrm>
        </p:spPr>
        <p:txBody>
          <a:bodyPr>
            <a:normAutofit/>
          </a:bodyPr>
          <a:lstStyle/>
          <a:p>
            <a:r>
              <a:rPr lang="en-US" sz="2800" dirty="0">
                <a:latin typeface="Times New Roman" panose="02020603050405020304" pitchFamily="18" charset="0"/>
                <a:cs typeface="Times New Roman" panose="02020603050405020304" pitchFamily="18" charset="0"/>
              </a:rPr>
              <a:t>This </a:t>
            </a:r>
            <a:r>
              <a:rPr lang="en-US" sz="2800" b="1" u="sng" dirty="0" err="1">
                <a:latin typeface="Times New Roman" panose="02020603050405020304" pitchFamily="18" charset="0"/>
                <a:cs typeface="Times New Roman" panose="02020603050405020304" pitchFamily="18" charset="0"/>
              </a:rPr>
              <a:t>nstpd</a:t>
            </a:r>
            <a:r>
              <a:rPr lang="en-US" sz="2800" b="1" u="sng"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switch yard has a different layout </a:t>
            </a:r>
            <a:r>
              <a:rPr lang="en-US" sz="2800" dirty="0" err="1">
                <a:latin typeface="Times New Roman" panose="02020603050405020304" pitchFamily="18" charset="0"/>
                <a:cs typeface="Times New Roman" panose="02020603050405020304" pitchFamily="18" charset="0"/>
              </a:rPr>
              <a:t>andit</a:t>
            </a:r>
            <a:r>
              <a:rPr lang="en-US" sz="2800" dirty="0">
                <a:latin typeface="Times New Roman" panose="02020603050405020304" pitchFamily="18" charset="0"/>
                <a:cs typeface="Times New Roman" panose="02020603050405020304" pitchFamily="18" charset="0"/>
              </a:rPr>
              <a:t> uses only 1 set of potential transformers, it is placed in between the 2 station transformers..</a:t>
            </a:r>
            <a:endParaRPr lang="en-US" sz="28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1828800"/>
            <a:ext cx="3638550" cy="4851400"/>
          </a:xfrm>
          <a:prstGeom prst="rect">
            <a:avLst/>
          </a:prstGeom>
        </p:spPr>
      </p:pic>
    </p:spTree>
    <p:extLst>
      <p:ext uri="{BB962C8B-B14F-4D97-AF65-F5344CB8AC3E}">
        <p14:creationId xmlns:p14="http://schemas.microsoft.com/office/powerpoint/2010/main" val="299191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0"/>
            <a:ext cx="7086600" cy="6858000"/>
          </a:xfrm>
          <a:prstGeom prst="rect">
            <a:avLst/>
          </a:prstGeom>
        </p:spPr>
      </p:pic>
    </p:spTree>
    <p:extLst>
      <p:ext uri="{BB962C8B-B14F-4D97-AF65-F5344CB8AC3E}">
        <p14:creationId xmlns:p14="http://schemas.microsoft.com/office/powerpoint/2010/main" val="1647940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ell\Pictures\Saved Pictures\IMG_20171119_1652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2" y="0"/>
            <a:ext cx="9133318" cy="689263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5715000" y="2133600"/>
            <a:ext cx="990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715000" y="28194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SURGE ARRESTER</a:t>
            </a:r>
          </a:p>
        </p:txBody>
      </p:sp>
      <p:sp>
        <p:nvSpPr>
          <p:cNvPr id="8" name="Right Arrow 7"/>
          <p:cNvSpPr/>
          <p:nvPr/>
        </p:nvSpPr>
        <p:spPr>
          <a:xfrm>
            <a:off x="3581400" y="5715000"/>
            <a:ext cx="2438400" cy="6096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SURGE METER</a:t>
            </a:r>
          </a:p>
        </p:txBody>
      </p:sp>
    </p:spTree>
    <p:extLst>
      <p:ext uri="{BB962C8B-B14F-4D97-AF65-F5344CB8AC3E}">
        <p14:creationId xmlns:p14="http://schemas.microsoft.com/office/powerpoint/2010/main" val="118853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dell\Pictures\Saved Pictures\IMG_20171119_1652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9050"/>
            <a:ext cx="9271000" cy="683895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914400" y="3124200"/>
            <a:ext cx="2438400" cy="9144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CURRENT TRANFOMER</a:t>
            </a:r>
          </a:p>
        </p:txBody>
      </p:sp>
    </p:spTree>
    <p:extLst>
      <p:ext uri="{BB962C8B-B14F-4D97-AF65-F5344CB8AC3E}">
        <p14:creationId xmlns:p14="http://schemas.microsoft.com/office/powerpoint/2010/main" val="2781375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dell\Pictures\Saved Pictures\IMG_20171119_1652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677400" cy="7239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447800" y="2057400"/>
            <a:ext cx="2667000" cy="91440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CIRCUIT BRAKER</a:t>
            </a:r>
          </a:p>
        </p:txBody>
      </p:sp>
    </p:spTree>
    <p:extLst>
      <p:ext uri="{BB962C8B-B14F-4D97-AF65-F5344CB8AC3E}">
        <p14:creationId xmlns:p14="http://schemas.microsoft.com/office/powerpoint/2010/main" val="3685139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rmAutofit/>
          </a:bodyPr>
          <a:lstStyle/>
          <a:p>
            <a:r>
              <a:rPr lang="en-IN" sz="2800" dirty="0">
                <a:solidFill>
                  <a:schemeClr val="accent1">
                    <a:lumMod val="75000"/>
                  </a:schemeClr>
                </a:solidFill>
              </a:rPr>
              <a:t>Concept of hydro electric power plant</a:t>
            </a:r>
          </a:p>
        </p:txBody>
      </p:sp>
      <p:sp>
        <p:nvSpPr>
          <p:cNvPr id="3" name="Content Placeholder 2"/>
          <p:cNvSpPr>
            <a:spLocks noGrp="1"/>
          </p:cNvSpPr>
          <p:nvPr>
            <p:ph sz="quarter" idx="1"/>
          </p:nvPr>
        </p:nvSpPr>
        <p:spPr/>
        <p:txBody>
          <a:bodyPr>
            <a:normAutofit fontScale="85000" lnSpcReduction="20000"/>
          </a:bodyPr>
          <a:lstStyle/>
          <a:p>
            <a:r>
              <a:rPr lang="en-IN" dirty="0"/>
              <a:t>Hydro system makes use of falling water in a stream or river or storage dam between two points to generate mechanical power through a turbine which is converted into electrical power through a generator attached to turbine in a power house. Power is expressed as </a:t>
            </a:r>
            <a:r>
              <a:rPr lang="en-IN" dirty="0" err="1"/>
              <a:t>kw</a:t>
            </a:r>
            <a:r>
              <a:rPr lang="en-IN" dirty="0"/>
              <a:t> or mw depending on capacity of station.</a:t>
            </a:r>
          </a:p>
          <a:p>
            <a:pPr>
              <a:buNone/>
            </a:pPr>
            <a:endParaRPr lang="en-IN" dirty="0"/>
          </a:p>
          <a:p>
            <a:r>
              <a:rPr lang="en-IN" dirty="0"/>
              <a:t>Amount of water flow diverted from stream or river or dam called discharge (q) expressed in litres /sec or </a:t>
            </a:r>
            <a:r>
              <a:rPr lang="en-IN" dirty="0" err="1"/>
              <a:t>cu.mecs</a:t>
            </a:r>
            <a:r>
              <a:rPr lang="en-IN" dirty="0"/>
              <a:t> or cusecs and difference in elevation between two upstream and down stream points called gross head (h) expressed in feet or metres.</a:t>
            </a:r>
          </a:p>
          <a:p>
            <a:pPr>
              <a:buNone/>
            </a:pPr>
            <a:endParaRPr lang="en-IN" dirty="0"/>
          </a:p>
          <a:p>
            <a:r>
              <a:rPr lang="en-IN" dirty="0"/>
              <a:t>Electricity generated in alternating current (ac) mode and generating voltage expressed as volts (v) or kilovolts (</a:t>
            </a:r>
            <a:r>
              <a:rPr lang="en-IN" dirty="0" err="1"/>
              <a:t>kv</a:t>
            </a:r>
            <a:r>
              <a:rPr lang="en-IN" dirty="0"/>
              <a:t>)</a:t>
            </a:r>
          </a:p>
          <a:p>
            <a:pPr>
              <a:buNone/>
            </a:pPr>
            <a:r>
              <a:rPr lang="en-IN" dirty="0"/>
              <a:t>	depending on capacity of station.</a:t>
            </a:r>
          </a:p>
          <a:p>
            <a:pPr>
              <a:buNone/>
            </a:pP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dell\Pictures\Saved Pictures\IMG_20171119_1652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28600"/>
            <a:ext cx="9448800" cy="708660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533400" y="4267200"/>
            <a:ext cx="1752600" cy="7620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ISOLATOR</a:t>
            </a:r>
          </a:p>
        </p:txBody>
      </p:sp>
    </p:spTree>
    <p:extLst>
      <p:ext uri="{BB962C8B-B14F-4D97-AF65-F5344CB8AC3E}">
        <p14:creationId xmlns:p14="http://schemas.microsoft.com/office/powerpoint/2010/main" val="52046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ell\Pictures\Saved Pictures\IMG_20171119_1656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162800" y="685800"/>
            <a:ext cx="609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400800" y="152400"/>
            <a:ext cx="13716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Bus bar</a:t>
            </a:r>
          </a:p>
        </p:txBody>
      </p:sp>
      <p:cxnSp>
        <p:nvCxnSpPr>
          <p:cNvPr id="6" name="Straight Arrow Connector 5"/>
          <p:cNvCxnSpPr/>
          <p:nvPr/>
        </p:nvCxnSpPr>
        <p:spPr>
          <a:xfrm>
            <a:off x="2133600" y="685800"/>
            <a:ext cx="838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19200" y="304800"/>
            <a:ext cx="685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p.t</a:t>
            </a:r>
          </a:p>
        </p:txBody>
      </p:sp>
      <p:cxnSp>
        <p:nvCxnSpPr>
          <p:cNvPr id="13" name="Straight Arrow Connector 12"/>
          <p:cNvCxnSpPr/>
          <p:nvPr/>
        </p:nvCxnSpPr>
        <p:spPr>
          <a:xfrm flipV="1">
            <a:off x="6019800" y="3657600"/>
            <a:ext cx="228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638800" y="4852555"/>
            <a:ext cx="18288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isolater</a:t>
            </a:r>
            <a:endParaRPr lang="en-US" dirty="0"/>
          </a:p>
        </p:txBody>
      </p:sp>
    </p:spTree>
    <p:extLst>
      <p:ext uri="{BB962C8B-B14F-4D97-AF65-F5344CB8AC3E}">
        <p14:creationId xmlns:p14="http://schemas.microsoft.com/office/powerpoint/2010/main" val="953350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dell\Pictures\Saved Pictures\IMG_20171119_1659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9199418" cy="70104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1143000" y="3124200"/>
            <a:ext cx="762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8600" y="27432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Phase</a:t>
            </a:r>
          </a:p>
        </p:txBody>
      </p:sp>
      <p:cxnSp>
        <p:nvCxnSpPr>
          <p:cNvPr id="7" name="Straight Arrow Connector 6"/>
          <p:cNvCxnSpPr/>
          <p:nvPr/>
        </p:nvCxnSpPr>
        <p:spPr>
          <a:xfrm>
            <a:off x="3810000" y="3733800"/>
            <a:ext cx="228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200400" y="3124200"/>
            <a:ext cx="1219200" cy="477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Y Phase</a:t>
            </a:r>
          </a:p>
        </p:txBody>
      </p:sp>
      <p:cxnSp>
        <p:nvCxnSpPr>
          <p:cNvPr id="11" name="Straight Arrow Connector 10"/>
          <p:cNvCxnSpPr/>
          <p:nvPr/>
        </p:nvCxnSpPr>
        <p:spPr>
          <a:xfrm>
            <a:off x="6248400" y="3165764"/>
            <a:ext cx="533400" cy="568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583382" y="2687782"/>
            <a:ext cx="1219200" cy="4364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 Phase</a:t>
            </a:r>
          </a:p>
        </p:txBody>
      </p:sp>
      <p:cxnSp>
        <p:nvCxnSpPr>
          <p:cNvPr id="14" name="Straight Arrow Connector 13"/>
          <p:cNvCxnSpPr/>
          <p:nvPr/>
        </p:nvCxnSpPr>
        <p:spPr>
          <a:xfrm flipH="1">
            <a:off x="1447800" y="48006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05000" y="5105400"/>
            <a:ext cx="1295400" cy="394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Grid</a:t>
            </a:r>
          </a:p>
        </p:txBody>
      </p:sp>
    </p:spTree>
    <p:extLst>
      <p:ext uri="{BB962C8B-B14F-4D97-AF65-F5344CB8AC3E}">
        <p14:creationId xmlns:p14="http://schemas.microsoft.com/office/powerpoint/2010/main" val="174631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dell\Downloads\WhatsApp Image 2017-12-01 at 19.21.4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133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a:t>
            </a:r>
            <a:r>
              <a:rPr lang="en-US" sz="4400" dirty="0">
                <a:latin typeface="Times New Roman" panose="02020603050405020304" pitchFamily="18" charset="0"/>
                <a:cs typeface="Times New Roman" panose="02020603050405020304" pitchFamily="18" charset="0"/>
              </a:rPr>
              <a:t>Q</a:t>
            </a:r>
            <a:endParaRPr lang="en-US" dirty="0"/>
          </a:p>
        </p:txBody>
      </p:sp>
      <p:sp>
        <p:nvSpPr>
          <p:cNvPr id="3" name="Subtitle 2"/>
          <p:cNvSpPr>
            <a:spLocks noGrp="1"/>
          </p:cNvSpPr>
          <p:nvPr>
            <p:ph type="subTitle" idx="1"/>
          </p:nvPr>
        </p:nvSpPr>
        <p:spPr/>
        <p:txBody>
          <a:bodyPr/>
          <a:lstStyle/>
          <a:p>
            <a:r>
              <a:rPr lang="en-US" dirty="0"/>
              <a:t>	NARAYANA REDDY</a:t>
            </a:r>
          </a:p>
          <a:p>
            <a:r>
              <a:rPr lang="en-US" dirty="0"/>
              <a:t> </a:t>
            </a:r>
          </a:p>
        </p:txBody>
      </p:sp>
    </p:spTree>
    <p:extLst>
      <p:ext uri="{BB962C8B-B14F-4D97-AF65-F5344CB8AC3E}">
        <p14:creationId xmlns:p14="http://schemas.microsoft.com/office/powerpoint/2010/main" val="2774248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tml1-f.scribdassets.com/5m0p19buiouirrf/images/19-4eec3cfcab.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48200" cy="868362"/>
          </a:xfrm>
        </p:spPr>
        <p:txBody>
          <a:bodyPr>
            <a:normAutofit/>
          </a:bodyPr>
          <a:lstStyle/>
          <a:p>
            <a:pPr>
              <a:buFont typeface="Wingdings" pitchFamily="2" charset="2"/>
              <a:buChar char="v"/>
            </a:pPr>
            <a:r>
              <a:rPr lang="en-IN" dirty="0">
                <a:solidFill>
                  <a:schemeClr val="accent3">
                    <a:lumMod val="60000"/>
                    <a:lumOff val="40000"/>
                  </a:schemeClr>
                </a:solidFill>
              </a:rPr>
              <a:t>OVERVIEW</a:t>
            </a:r>
          </a:p>
        </p:txBody>
      </p:sp>
      <p:sp>
        <p:nvSpPr>
          <p:cNvPr id="3" name="Content Placeholder 2"/>
          <p:cNvSpPr>
            <a:spLocks noGrp="1"/>
          </p:cNvSpPr>
          <p:nvPr>
            <p:ph sz="quarter" idx="1"/>
          </p:nvPr>
        </p:nvSpPr>
        <p:spPr>
          <a:xfrm>
            <a:off x="0" y="1371600"/>
            <a:ext cx="8763000" cy="5486400"/>
          </a:xfrm>
        </p:spPr>
        <p:txBody>
          <a:bodyPr>
            <a:normAutofit/>
          </a:bodyPr>
          <a:lstStyle/>
          <a:p>
            <a:pPr algn="just">
              <a:buNone/>
            </a:pPr>
            <a:r>
              <a:rPr lang="en-IN" dirty="0"/>
              <a:t>    </a:t>
            </a:r>
            <a:r>
              <a:rPr lang="en-IN" dirty="0" err="1"/>
              <a:t>Nagarjuna</a:t>
            </a:r>
            <a:r>
              <a:rPr lang="en-IN" dirty="0"/>
              <a:t> </a:t>
            </a:r>
            <a:r>
              <a:rPr lang="en-IN" dirty="0" err="1"/>
              <a:t>Sagar</a:t>
            </a:r>
            <a:r>
              <a:rPr lang="en-IN" dirty="0"/>
              <a:t> was constructed and completed in 1950 across river </a:t>
            </a:r>
            <a:r>
              <a:rPr lang="en-IN" dirty="0" err="1"/>
              <a:t>krishna</a:t>
            </a:r>
            <a:r>
              <a:rPr lang="en-IN" dirty="0"/>
              <a:t>. To enable reversible mode of operation, storage of water is required on downstream of </a:t>
            </a:r>
            <a:r>
              <a:rPr lang="en-IN" dirty="0" err="1"/>
              <a:t>Nagarjuna</a:t>
            </a:r>
            <a:r>
              <a:rPr lang="en-IN" dirty="0"/>
              <a:t> </a:t>
            </a:r>
            <a:r>
              <a:rPr lang="en-IN" dirty="0" err="1"/>
              <a:t>Sagar</a:t>
            </a:r>
            <a:r>
              <a:rPr lang="en-IN" dirty="0"/>
              <a:t> power house. For this purpose </a:t>
            </a:r>
            <a:r>
              <a:rPr lang="en-IN" dirty="0" err="1"/>
              <a:t>N.S.Tail</a:t>
            </a:r>
            <a:r>
              <a:rPr lang="en-IN" dirty="0"/>
              <a:t> Pond is constructed at 21.65km river way distance from main dam with storage of 29.55million </a:t>
            </a:r>
            <a:r>
              <a:rPr lang="en-IN" dirty="0" err="1"/>
              <a:t>cu.m</a:t>
            </a:r>
            <a:r>
              <a:rPr lang="en-IN" dirty="0"/>
              <a:t>.(1.04 TMC) b/w (EL+75m) and (EL+74m) . </a:t>
            </a:r>
          </a:p>
          <a:p>
            <a:pPr algn="just">
              <a:buNone/>
            </a:pPr>
            <a:r>
              <a:rPr lang="en-IN" dirty="0"/>
              <a:t>	The power generation capacity is of 2X25 MW.</a:t>
            </a:r>
          </a:p>
          <a:p>
            <a:pPr algn="just">
              <a:buNone/>
            </a:pPr>
            <a:endParaRPr lang="en-IN" dirty="0"/>
          </a:p>
          <a:p>
            <a:pPr algn="just">
              <a:buNone/>
            </a:pPr>
            <a:r>
              <a:rPr lang="en-IN" dirty="0"/>
              <a:t>        </a:t>
            </a:r>
            <a:r>
              <a:rPr lang="en-IN" dirty="0" err="1"/>
              <a:t>N.S.Tail</a:t>
            </a:r>
            <a:r>
              <a:rPr lang="en-IN" dirty="0"/>
              <a:t> Pond has 20 </a:t>
            </a:r>
            <a:r>
              <a:rPr lang="en-IN" dirty="0" err="1"/>
              <a:t>No.of</a:t>
            </a:r>
            <a:r>
              <a:rPr lang="en-IN" dirty="0"/>
              <a:t> radial gates with max. discharge capacity of 45,306 Cusecs. NSTPD consists of two penstocks each of 6.60m diameter.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85800"/>
          </a:xfrm>
        </p:spPr>
        <p:txBody>
          <a:bodyPr/>
          <a:lstStyle/>
          <a:p>
            <a:pPr>
              <a:buFont typeface="Wingdings" pitchFamily="2" charset="2"/>
              <a:buChar char="v"/>
            </a:pPr>
            <a:r>
              <a:rPr lang="en-IN" dirty="0">
                <a:solidFill>
                  <a:schemeClr val="accent1">
                    <a:lumMod val="75000"/>
                  </a:schemeClr>
                </a:solidFill>
              </a:rPr>
              <a:t>CONTROL SYSTEMS</a:t>
            </a:r>
          </a:p>
        </p:txBody>
      </p:sp>
      <p:sp>
        <p:nvSpPr>
          <p:cNvPr id="3" name="Content Placeholder 2"/>
          <p:cNvSpPr>
            <a:spLocks noGrp="1"/>
          </p:cNvSpPr>
          <p:nvPr>
            <p:ph sz="quarter" idx="1"/>
          </p:nvPr>
        </p:nvSpPr>
        <p:spPr>
          <a:xfrm>
            <a:off x="457200" y="914400"/>
            <a:ext cx="7467600" cy="5943600"/>
          </a:xfrm>
        </p:spPr>
        <p:txBody>
          <a:bodyPr>
            <a:normAutofit fontScale="25000" lnSpcReduction="20000"/>
          </a:bodyPr>
          <a:lstStyle/>
          <a:p>
            <a:pPr>
              <a:buFont typeface="Wingdings" pitchFamily="2" charset="2"/>
              <a:buChar char="Ø"/>
            </a:pPr>
            <a:r>
              <a:rPr lang="en-IN" dirty="0">
                <a:solidFill>
                  <a:schemeClr val="accent3">
                    <a:lumMod val="60000"/>
                    <a:lumOff val="40000"/>
                  </a:schemeClr>
                </a:solidFill>
              </a:rPr>
              <a:t> </a:t>
            </a:r>
            <a:r>
              <a:rPr lang="en-IN" sz="9600" b="1" dirty="0"/>
              <a:t>ELECTRO HYDAULIC GOVERNOR:</a:t>
            </a:r>
          </a:p>
          <a:p>
            <a:pPr>
              <a:buFont typeface="Wingdings" pitchFamily="2" charset="2"/>
              <a:buChar char="Ø"/>
            </a:pPr>
            <a:endParaRPr lang="en-IN" sz="9600" b="1" dirty="0"/>
          </a:p>
          <a:p>
            <a:pPr>
              <a:buFont typeface="Wingdings" pitchFamily="2" charset="2"/>
              <a:buChar char="Ø"/>
            </a:pPr>
            <a:r>
              <a:rPr lang="en-IN" sz="7200" dirty="0"/>
              <a:t>The programmable, microprocessor based EHG, having high accuracy, resolution and high speed of response has many additional advantages such as stability of set values, flexibility in designing and reduce wiring. The EHGC contains control circuitry &amp; software for HMC of guide vane (GV) and RCC.</a:t>
            </a:r>
          </a:p>
          <a:p>
            <a:r>
              <a:rPr lang="en-IN" sz="7200" dirty="0"/>
              <a:t> As it name indicate it has electrical sensing and hydraulic controlling. In electro hydraulic governing all transducers are electrical/electronic components. The acquired signals (of control valve lift, speed ,load &amp; initial pressure etc..) are processed electronically and processed signal is introduced at a suitable point in the hydraulic circuit through a electro-hydraulic converter which is used as a connecting link between the electronic modules and valve actuators. Hydraulic signal before application to control valves servomotors is suitably amplified. EHG consists of three control loops for speed, load and pressure. EHG optimizes the turbine life by conservative operation with the aid of TSE. Actual speed of the turbine is measured by using hall probes. Speed regulation (Droop) can be changed from 2.5% to 8% in a step of 0.5% even when the machine runs on load. The usual setting of droop in EHG is 5%.Speed regulation (Droop) can be changed from 2.5% to 8% in a step of 0.5% even when the machine runs on load. The usual setting of droop in EHG is 5%.</a:t>
            </a:r>
            <a:br>
              <a:rPr lang="en-IN" sz="7200" dirty="0"/>
            </a:br>
            <a:endParaRPr lang="en-IN" sz="7200" dirty="0"/>
          </a:p>
          <a:p>
            <a:br>
              <a:rPr lang="en-IN" dirty="0"/>
            </a:br>
            <a:endParaRPr lang="en-IN" dirty="0"/>
          </a:p>
          <a:p>
            <a:pPr>
              <a:buFont typeface="Wingdings" pitchFamily="2" charset="2"/>
              <a:buChar char="Ø"/>
            </a:pPr>
            <a:endParaRPr lang="en-IN" b="1" dirty="0"/>
          </a:p>
          <a:p>
            <a:pPr>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8534400" cy="3416320"/>
          </a:xfrm>
          <a:prstGeom prst="rect">
            <a:avLst/>
          </a:prstGeom>
        </p:spPr>
        <p:txBody>
          <a:bodyPr wrap="square">
            <a:spAutoFit/>
          </a:bodyPr>
          <a:lstStyle/>
          <a:p>
            <a:pPr>
              <a:buFont typeface="Wingdings" pitchFamily="2" charset="2"/>
              <a:buChar char="Ø"/>
            </a:pPr>
            <a:r>
              <a:rPr lang="en-IN" sz="2400" dirty="0"/>
              <a:t>Hydraulic turbine governor is used for controlling the guide vanes by detecting turbine speed &amp; its guide vane opening in order to keep turbine speed stable or to regulate its output.</a:t>
            </a:r>
          </a:p>
          <a:p>
            <a:pPr>
              <a:buFont typeface="Wingdings" pitchFamily="2" charset="2"/>
              <a:buChar char="Ø"/>
            </a:pPr>
            <a:r>
              <a:rPr lang="en-IN" sz="2400" dirty="0"/>
              <a:t>The performance of the governor dominates the controllability of the power plant and quality of an electrical power produced .</a:t>
            </a:r>
          </a:p>
          <a:p>
            <a:br>
              <a:rPr lang="en-IN" sz="2400" dirty="0"/>
            </a:br>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 y="1905001"/>
            <a:ext cx="8832273" cy="4731326"/>
          </a:xfrm>
          <a:prstGeom prst="rect">
            <a:avLst/>
          </a:prstGeom>
        </p:spPr>
      </p:pic>
      <p:cxnSp>
        <p:nvCxnSpPr>
          <p:cNvPr id="5" name="Straight Arrow Connector 4"/>
          <p:cNvCxnSpPr/>
          <p:nvPr/>
        </p:nvCxnSpPr>
        <p:spPr>
          <a:xfrm flipV="1">
            <a:off x="1447800" y="2971800"/>
            <a:ext cx="1524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47700" y="3661064"/>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SHAFT</a:t>
            </a:r>
          </a:p>
        </p:txBody>
      </p:sp>
      <p:cxnSp>
        <p:nvCxnSpPr>
          <p:cNvPr id="8" name="Straight Arrow Connector 7"/>
          <p:cNvCxnSpPr/>
          <p:nvPr/>
        </p:nvCxnSpPr>
        <p:spPr>
          <a:xfrm flipH="1">
            <a:off x="5334000" y="3661064"/>
            <a:ext cx="1066800" cy="987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421582" y="2946440"/>
            <a:ext cx="2438399" cy="850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LOWER BEARING OF RUNNER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ell\Pictures\Saved Pictures\IMG_20171120_1020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715" y="25400"/>
            <a:ext cx="9398001" cy="7048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0" y="2971800"/>
            <a:ext cx="12192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4191000"/>
            <a:ext cx="2590800"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Servo Mechanism</a:t>
            </a:r>
          </a:p>
        </p:txBody>
      </p:sp>
      <p:cxnSp>
        <p:nvCxnSpPr>
          <p:cNvPr id="7" name="Straight Arrow Connector 6"/>
          <p:cNvCxnSpPr/>
          <p:nvPr/>
        </p:nvCxnSpPr>
        <p:spPr>
          <a:xfrm flipH="1">
            <a:off x="3810000" y="685800"/>
            <a:ext cx="4572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57400" y="7620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OIL for the bearings</a:t>
            </a:r>
          </a:p>
        </p:txBody>
      </p:sp>
    </p:spTree>
    <p:extLst>
      <p:ext uri="{BB962C8B-B14F-4D97-AF65-F5344CB8AC3E}">
        <p14:creationId xmlns:p14="http://schemas.microsoft.com/office/powerpoint/2010/main" val="2489593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1955</TotalTime>
  <Words>2168</Words>
  <Application>Microsoft Office PowerPoint</Application>
  <PresentationFormat>On-screen Show (4:3)</PresentationFormat>
  <Paragraphs>138</Paragraphs>
  <Slides>44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Century Schoolbook</vt:lpstr>
      <vt:lpstr>Times New Roman</vt:lpstr>
      <vt:lpstr>Verdana</vt:lpstr>
      <vt:lpstr>Wingdings</vt:lpstr>
      <vt:lpstr>Wingdings 2</vt:lpstr>
      <vt:lpstr>Oriel</vt:lpstr>
      <vt:lpstr>NAGARJUNA SAGAR TAIL POND DAM</vt:lpstr>
      <vt:lpstr>PowerPoint Presentation</vt:lpstr>
      <vt:lpstr>CONTENTS</vt:lpstr>
      <vt:lpstr>Concept of hydro electric power plant</vt:lpstr>
      <vt:lpstr>PowerPoint Presentation</vt:lpstr>
      <vt:lpstr>OVERVIEW</vt:lpstr>
      <vt:lpstr>CONTROL SYSTEMS</vt:lpstr>
      <vt:lpstr>PowerPoint Presentation</vt:lpstr>
      <vt:lpstr>PowerPoint Presentation</vt:lpstr>
      <vt:lpstr>PowerPoint Presentation</vt:lpstr>
      <vt:lpstr>HYDRO MECHANICAL CABINET</vt:lpstr>
      <vt:lpstr>PROTECTION RELAY SYSTEM:</vt:lpstr>
      <vt:lpstr>PowerPoint Presentation</vt:lpstr>
      <vt:lpstr>Annunciation system:</vt:lpstr>
      <vt:lpstr>Temperature measurement system:</vt:lpstr>
      <vt:lpstr>Auto-synchronising system:</vt:lpstr>
      <vt:lpstr>scada system:</vt:lpstr>
      <vt:lpstr>PowerPoint Presentation</vt:lpstr>
      <vt:lpstr>PowerPoint Presentation</vt:lpstr>
      <vt:lpstr>Oil pump unit</vt:lpstr>
      <vt:lpstr>PowerPoint Presentation</vt:lpstr>
      <vt:lpstr>PRESSURE PUMPING SET</vt:lpstr>
      <vt:lpstr>COOLING WATER SYSTEM</vt:lpstr>
      <vt:lpstr>PowerPoint Presentation</vt:lpstr>
      <vt:lpstr>DESCRIPTION OF TURBINE</vt:lpstr>
      <vt:lpstr>PowerPoint Presentation</vt:lpstr>
      <vt:lpstr>PowerPoint Presentation</vt:lpstr>
      <vt:lpstr> GENERATOR SYSTEM</vt:lpstr>
      <vt:lpstr>PowerPoint Presentation</vt:lpstr>
      <vt:lpstr>PowerPoint Presentation</vt:lpstr>
      <vt:lpstr>PowerPoint Presentation</vt:lpstr>
      <vt:lpstr>PowerPoint Presentation</vt:lpstr>
      <vt:lpstr>PowerPoint Presentation</vt:lpstr>
      <vt:lpstr>PowerPoint Presentation</vt:lpstr>
      <vt:lpstr>This nstpd switch yard has a different layout andit uses only 1 set of potential transformers, it is placed in between the 2 station transformers..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NAGARJUNA SAGAR TAIL POND DAM</dc:title>
  <dc:creator>srinivas</dc:creator>
  <cp:lastModifiedBy>Narayana reddy Chinnapureddy</cp:lastModifiedBy>
  <cp:revision>108</cp:revision>
  <dcterms:created xsi:type="dcterms:W3CDTF">2006-08-16T00:00:00Z</dcterms:created>
  <dcterms:modified xsi:type="dcterms:W3CDTF">2020-01-30T11:45:08Z</dcterms:modified>
</cp:coreProperties>
</file>